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386CDF-DB3E-51A5-8525-533BD0817EC4}" v="135" dt="2024-10-23T13:33:38.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5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9C7529-C55A-4FFA-AF54-23A3D92AE5B3}"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4845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8912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4669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C7529-C55A-4FFA-AF54-23A3D92AE5B3}"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97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C7529-C55A-4FFA-AF54-23A3D92AE5B3}"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7705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C7529-C55A-4FFA-AF54-23A3D92AE5B3}" type="datetimeFigureOut">
              <a:rPr lang="en-GB" smtClean="0"/>
              <a:t>24/10/2024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5785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C7529-C55A-4FFA-AF54-23A3D92AE5B3}" type="datetimeFigureOut">
              <a:rPr lang="en-GB" smtClean="0"/>
              <a:t>24/10/2024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0871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7529-C55A-4FFA-AF54-23A3D92AE5B3}" type="datetimeFigureOut">
              <a:rPr lang="en-GB" smtClean="0"/>
              <a:t>24/10/2024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1181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3113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4080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9C7529-C55A-4FFA-AF54-23A3D92AE5B3}" type="datetimeFigureOut">
              <a:rPr lang="en-GB" smtClean="0"/>
              <a:t>24/10/2024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462980-EB95-4570-8D78-956AE42C4A2B}" type="slidenum">
              <a:rPr lang="en-GB" smtClean="0"/>
              <a:t>‹#›</a:t>
            </a:fld>
            <a:endParaRPr lang="en-GB"/>
          </a:p>
        </p:txBody>
      </p:sp>
    </p:spTree>
    <p:extLst>
      <p:ext uri="{BB962C8B-B14F-4D97-AF65-F5344CB8AC3E}">
        <p14:creationId xmlns:p14="http://schemas.microsoft.com/office/powerpoint/2010/main" val="42433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31305" y="228391"/>
            <a:ext cx="6246882" cy="1507644"/>
          </a:xfrm>
          <a:prstGeom prst="rect">
            <a:avLst/>
          </a:prstGeom>
          <a:solidFill>
            <a:srgbClr val="FFFFFF"/>
          </a:solid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ts val="100"/>
              </a:spcAft>
            </a:pPr>
            <a:r>
              <a:rPr kumimoji="0" lang="en-GB" altLang="en-US" sz="4000" b="1" i="0" u="none" strike="noStrike" cap="none" normalizeH="0" baseline="0">
                <a:ln>
                  <a:noFill/>
                </a:ln>
                <a:solidFill>
                  <a:srgbClr val="000000"/>
                </a:solidFill>
                <a:effectLst/>
                <a:latin typeface="Calibri"/>
                <a:cs typeface="Calibri"/>
              </a:rPr>
              <a:t>EYFS Newsletter</a:t>
            </a:r>
          </a:p>
          <a:p>
            <a:pPr algn="ctr" defTabSz="914400" eaLnBrk="0" fontAlgn="base" hangingPunct="0">
              <a:spcBef>
                <a:spcPct val="0"/>
              </a:spcBef>
              <a:spcAft>
                <a:spcPts val="100"/>
              </a:spcAft>
            </a:pPr>
            <a:endParaRPr kumimoji="0" lang="en-GB" altLang="en-US" sz="800" b="1" i="0" u="none" strike="noStrike" cap="none" normalizeH="0" baseline="0">
              <a:ln>
                <a:noFill/>
              </a:ln>
              <a:solidFill>
                <a:srgbClr val="000000"/>
              </a:solidFill>
              <a:effectLst/>
              <a:latin typeface="Calibri"/>
              <a:cs typeface="Calibri"/>
            </a:endParaRPr>
          </a:p>
          <a:p>
            <a:pPr algn="ctr" defTabSz="914400" eaLnBrk="0" fontAlgn="base" hangingPunct="0">
              <a:spcBef>
                <a:spcPct val="0"/>
              </a:spcBef>
              <a:spcAft>
                <a:spcPct val="0"/>
              </a:spcAft>
            </a:pPr>
            <a:r>
              <a:rPr lang="en-GB" altLang="en-US" sz="3200" b="1">
                <a:solidFill>
                  <a:srgbClr val="000000"/>
                </a:solidFill>
                <a:latin typeface="Calibri"/>
                <a:ea typeface="Calibri"/>
                <a:cs typeface="Calibri"/>
              </a:rPr>
              <a:t> </a:t>
            </a:r>
            <a:r>
              <a:rPr kumimoji="0" lang="en-GB" altLang="en-US" sz="3200" b="1" i="0" u="none" strike="noStrike" cap="none" normalizeH="0" baseline="0">
                <a:ln>
                  <a:noFill/>
                </a:ln>
                <a:solidFill>
                  <a:srgbClr val="000000"/>
                </a:solidFill>
                <a:effectLst/>
                <a:latin typeface="Calibri"/>
                <a:ea typeface="Calibri"/>
                <a:cs typeface="Calibri"/>
              </a:rPr>
              <a:t> Autumn</a:t>
            </a:r>
            <a:r>
              <a:rPr kumimoji="0" lang="en-GB" altLang="en-US" sz="3200" b="1" i="0" u="none" strike="noStrike" cap="none" normalizeH="0">
                <a:ln>
                  <a:noFill/>
                </a:ln>
                <a:solidFill>
                  <a:srgbClr val="000000"/>
                </a:solidFill>
                <a:effectLst/>
                <a:latin typeface="Calibri"/>
                <a:ea typeface="Calibri"/>
                <a:cs typeface="Calibri"/>
              </a:rPr>
              <a:t> </a:t>
            </a:r>
            <a:r>
              <a:rPr lang="en-GB" altLang="en-US" sz="3200" b="1">
                <a:solidFill>
                  <a:srgbClr val="000000"/>
                </a:solidFill>
                <a:latin typeface="Calibri"/>
                <a:ea typeface="Calibri"/>
                <a:cs typeface="Calibri"/>
              </a:rPr>
              <a:t>2—2024/2025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331305" y="1953177"/>
            <a:ext cx="3097695" cy="227937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Notices and Reminders</a:t>
            </a:r>
          </a:p>
          <a:p>
            <a:pPr algn="just" defTabSz="914400"/>
            <a:r>
              <a:rPr lang="en-GB" sz="1200" dirty="0">
                <a:solidFill>
                  <a:srgbClr val="000000"/>
                </a:solidFill>
                <a:latin typeface="Calibri"/>
                <a:ea typeface="Calibri"/>
                <a:cs typeface="Calibri"/>
              </a:rPr>
              <a:t>Don't forget to upload any achievements onto Tapestry. </a:t>
            </a:r>
          </a:p>
          <a:p>
            <a:pPr algn="just" defTabSz="914400"/>
            <a:endParaRPr lang="en-GB" sz="1200" dirty="0">
              <a:solidFill>
                <a:srgbClr val="000000"/>
              </a:solidFill>
              <a:latin typeface="Calibri"/>
              <a:ea typeface="Calibri"/>
              <a:cs typeface="Calibri"/>
            </a:endParaRPr>
          </a:p>
          <a:p>
            <a:pPr algn="just" defTabSz="914400"/>
            <a:r>
              <a:rPr lang="en-GB" sz="1200" dirty="0">
                <a:solidFill>
                  <a:srgbClr val="000000"/>
                </a:solidFill>
                <a:latin typeface="Calibri"/>
                <a:ea typeface="Calibri"/>
                <a:cs typeface="Calibri"/>
              </a:rPr>
              <a:t>Please upload any celebrations you have experienced as a family for us to share in circle times. </a:t>
            </a:r>
          </a:p>
          <a:p>
            <a:pPr algn="just" defTabSz="914400"/>
            <a:endParaRPr lang="en-GB" sz="1200" dirty="0">
              <a:solidFill>
                <a:srgbClr val="000000"/>
              </a:solidFill>
              <a:latin typeface="Calibri"/>
              <a:ea typeface="Calibri"/>
              <a:cs typeface="Calibri"/>
            </a:endParaRPr>
          </a:p>
          <a:p>
            <a:pPr algn="just" defTabSz="914400"/>
            <a:r>
              <a:rPr lang="en-GB" sz="1200" dirty="0">
                <a:solidFill>
                  <a:srgbClr val="000000"/>
                </a:solidFill>
                <a:latin typeface="Calibri"/>
                <a:ea typeface="Calibri"/>
                <a:cs typeface="Calibri"/>
              </a:rPr>
              <a:t>Please speak to a member of the nursery team if you are unable to access Tapestry.  </a:t>
            </a:r>
          </a:p>
          <a:p>
            <a:pPr algn="ctr" defTabSz="914400">
              <a:spcBef>
                <a:spcPct val="0"/>
              </a:spcBef>
              <a:spcAft>
                <a:spcPct val="0"/>
              </a:spcAft>
            </a:pPr>
            <a:endParaRPr lang="en-GB" sz="1600" dirty="0">
              <a:solidFill>
                <a:srgbClr val="000000"/>
              </a:solidFill>
              <a:latin typeface="Calibri" panose="020F0502020204030204" pitchFamily="34" charset="0"/>
              <a:cs typeface="Calibri"/>
            </a:endParaRPr>
          </a:p>
          <a:p>
            <a:pPr algn="ctr" defTabSz="914400">
              <a:spcBef>
                <a:spcPct val="0"/>
              </a:spcBef>
              <a:spcAft>
                <a:spcPct val="0"/>
              </a:spcAft>
            </a:pPr>
            <a:endParaRPr lang="en-GB" sz="1600" dirty="0">
              <a:solidFill>
                <a:srgbClr val="000000"/>
              </a:solidFill>
              <a:latin typeface="Calibri" panose="020F0502020204030204" pitchFamily="34" charset="0"/>
              <a:cs typeface="Calibri"/>
            </a:endParaRPr>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p:txBody>
      </p:sp>
      <p:sp>
        <p:nvSpPr>
          <p:cNvPr id="8" name="Text Box 5"/>
          <p:cNvSpPr txBox="1">
            <a:spLocks noChangeArrowheads="1"/>
          </p:cNvSpPr>
          <p:nvPr/>
        </p:nvSpPr>
        <p:spPr bwMode="auto">
          <a:xfrm>
            <a:off x="331305" y="4399723"/>
            <a:ext cx="3087756" cy="247954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Communication and Language</a:t>
            </a:r>
          </a:p>
          <a:p>
            <a:pPr algn="just" defTabSz="914400"/>
            <a:r>
              <a:rPr lang="en-GB" sz="1200" dirty="0">
                <a:solidFill>
                  <a:srgbClr val="000000"/>
                </a:solidFill>
                <a:latin typeface="Calibri"/>
                <a:cs typeface="Calibri"/>
              </a:rPr>
              <a:t>We will be supporting your child's understanding of questions and how to answer these. To widen their vocabulary and continue developing listening and attention our circle times will be based on high quality texts and themes. This term our theme is </a:t>
            </a:r>
            <a:r>
              <a:rPr lang="en-GB" sz="1200" i="1" dirty="0">
                <a:solidFill>
                  <a:srgbClr val="000000"/>
                </a:solidFill>
                <a:latin typeface="Calibri"/>
                <a:cs typeface="Calibri"/>
              </a:rPr>
              <a:t>My Colourful World</a:t>
            </a:r>
            <a:r>
              <a:rPr lang="en-GB" sz="1200" dirty="0">
                <a:solidFill>
                  <a:srgbClr val="000000"/>
                </a:solidFill>
                <a:latin typeface="Calibri"/>
                <a:cs typeface="Calibri"/>
              </a:rPr>
              <a:t>. Children will share their family celebrations such as birthdays, Christmas and Diwali. Adults will act as play partners during child led learning, modelling language and asking questions. </a:t>
            </a:r>
            <a:endParaRPr lang="en-GB" altLang="en-US" sz="1200" b="1" u="sng" dirty="0">
              <a:solidFill>
                <a:srgbClr val="000000"/>
              </a:solidFill>
              <a:latin typeface="Calibri" panose="020F0502020204030204" pitchFamily="34" charset="0"/>
              <a:cs typeface="Calibri"/>
            </a:endParaRPr>
          </a:p>
        </p:txBody>
      </p:sp>
      <p:sp>
        <p:nvSpPr>
          <p:cNvPr id="9" name="Text Box 6"/>
          <p:cNvSpPr txBox="1">
            <a:spLocks noChangeArrowheads="1"/>
          </p:cNvSpPr>
          <p:nvPr/>
        </p:nvSpPr>
        <p:spPr bwMode="auto">
          <a:xfrm>
            <a:off x="331305" y="7046434"/>
            <a:ext cx="3087756"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Physical Development</a:t>
            </a:r>
          </a:p>
          <a:p>
            <a:pPr algn="just" defTabSz="914400"/>
            <a:r>
              <a:rPr lang="en-US" sz="1200" dirty="0">
                <a:ea typeface="+mn-lt"/>
                <a:cs typeface="+mn-lt"/>
              </a:rPr>
              <a:t>This half term there will be a priority on developing the children’s fundamental movement skills, which include balancing, running, changing direction, jumping, hopping and travelling. Children will develop gross motor skills through a range of activities. </a:t>
            </a:r>
            <a:r>
              <a:rPr lang="en-US" sz="1200" dirty="0">
                <a:latin typeface="Calibri"/>
                <a:cs typeface="Calibri"/>
              </a:rPr>
              <a:t>Th</a:t>
            </a:r>
            <a:r>
              <a:rPr lang="en-US" altLang="en-US" sz="1200" dirty="0">
                <a:latin typeface="Calibri"/>
                <a:cs typeface="Arial"/>
              </a:rPr>
              <a:t>ey will continue to develop their fine motor skills with one handed tools and equipment and to begin to develop their pencil grip. </a:t>
            </a:r>
            <a:endParaRPr lang="en-US" sz="1200" b="0" i="0" u="none" strike="noStrike" cap="none" normalizeH="0" baseline="0" dirty="0">
              <a:ln>
                <a:noFill/>
              </a:ln>
              <a:effectLst/>
              <a:ea typeface="+mn-lt"/>
              <a:cs typeface="+mn-lt"/>
            </a:endParaRPr>
          </a:p>
        </p:txBody>
      </p:sp>
      <p:sp>
        <p:nvSpPr>
          <p:cNvPr id="11" name="Text Box 8"/>
          <p:cNvSpPr txBox="1">
            <a:spLocks noChangeArrowheads="1"/>
          </p:cNvSpPr>
          <p:nvPr/>
        </p:nvSpPr>
        <p:spPr bwMode="auto">
          <a:xfrm>
            <a:off x="3629508" y="1953177"/>
            <a:ext cx="2948679" cy="4926087"/>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cs typeface="Calibri"/>
              </a:rPr>
              <a:t>Key dates </a:t>
            </a:r>
            <a:endParaRPr lang="en-GB" altLang="en-US" sz="1600" b="1" u="sng" dirty="0">
              <a:solidFill>
                <a:srgbClr val="000000"/>
              </a:solidFill>
              <a:latin typeface="Calibri" panose="020F0502020204030204" pitchFamily="34" charset="0"/>
            </a:endParaRPr>
          </a:p>
          <a:p>
            <a:r>
              <a:rPr lang="en-GB" sz="1200" u="sng" dirty="0"/>
              <a:t>November</a:t>
            </a:r>
          </a:p>
          <a:p>
            <a:r>
              <a:rPr lang="en-GB" sz="1200" dirty="0"/>
              <a:t>Tuesday 12</a:t>
            </a:r>
            <a:r>
              <a:rPr lang="en-GB" sz="1200" baseline="30000" dirty="0"/>
              <a:t>th</a:t>
            </a:r>
            <a:r>
              <a:rPr lang="en-GB" sz="1200" dirty="0"/>
              <a:t>- Odd Socks Day for Anti-Bullying Week</a:t>
            </a:r>
          </a:p>
          <a:p>
            <a:r>
              <a:rPr lang="en-GB" sz="1200" dirty="0"/>
              <a:t>Wednesday 13</a:t>
            </a:r>
            <a:r>
              <a:rPr lang="en-GB" sz="1200" baseline="30000" dirty="0"/>
              <a:t>th</a:t>
            </a:r>
            <a:r>
              <a:rPr lang="en-GB" sz="1200" dirty="0"/>
              <a:t>- Nursery Boogie Mites workshop</a:t>
            </a:r>
          </a:p>
          <a:p>
            <a:r>
              <a:rPr lang="en-GB" sz="1200" dirty="0"/>
              <a:t>Friday 15</a:t>
            </a:r>
            <a:r>
              <a:rPr lang="en-GB" sz="1200" baseline="30000" dirty="0"/>
              <a:t>th- </a:t>
            </a:r>
            <a:r>
              <a:rPr lang="en-GB" sz="1200" dirty="0"/>
              <a:t>-Children  in Need – Crazy hair &amp; Spots day</a:t>
            </a:r>
          </a:p>
          <a:p>
            <a:r>
              <a:rPr lang="en-GB" sz="1200" dirty="0"/>
              <a:t>Monday 18</a:t>
            </a:r>
            <a:r>
              <a:rPr lang="en-GB" sz="1200" baseline="30000" dirty="0"/>
              <a:t>th</a:t>
            </a:r>
            <a:r>
              <a:rPr lang="en-GB" sz="1200" dirty="0"/>
              <a:t> – Thursday 21</a:t>
            </a:r>
            <a:r>
              <a:rPr lang="en-GB" sz="1200" baseline="30000" dirty="0"/>
              <a:t>st</a:t>
            </a:r>
            <a:r>
              <a:rPr lang="en-GB" sz="1200" dirty="0"/>
              <a:t> 	Scholastic Bookfair</a:t>
            </a:r>
          </a:p>
          <a:p>
            <a:endParaRPr lang="en-GB" sz="1200" dirty="0"/>
          </a:p>
          <a:p>
            <a:r>
              <a:rPr lang="en-GB" sz="1200" u="sng" dirty="0"/>
              <a:t>December</a:t>
            </a:r>
          </a:p>
          <a:p>
            <a:r>
              <a:rPr lang="en-GB" sz="1200" dirty="0"/>
              <a:t>Tuesday 3</a:t>
            </a:r>
            <a:r>
              <a:rPr lang="en-GB" sz="1200" baseline="30000" dirty="0"/>
              <a:t>rd </a:t>
            </a:r>
            <a:r>
              <a:rPr lang="en-GB" sz="1200" dirty="0"/>
              <a:t>- SEND Coffee Morning</a:t>
            </a:r>
          </a:p>
          <a:p>
            <a:r>
              <a:rPr lang="en-GB" sz="1200" dirty="0"/>
              <a:t>Wednesday 11</a:t>
            </a:r>
            <a:r>
              <a:rPr lang="en-GB" sz="1200" baseline="30000" dirty="0"/>
              <a:t>th</a:t>
            </a:r>
            <a:r>
              <a:rPr lang="en-GB" sz="1200" dirty="0"/>
              <a:t> - Elf Run for Phyllis Tuckwell</a:t>
            </a:r>
          </a:p>
          <a:p>
            <a:r>
              <a:rPr lang="en-GB" sz="1200" dirty="0"/>
              <a:t>Friday 13</a:t>
            </a:r>
            <a:r>
              <a:rPr lang="en-GB" sz="1200" baseline="30000" dirty="0"/>
              <a:t>th</a:t>
            </a:r>
            <a:r>
              <a:rPr lang="en-GB" sz="1200" dirty="0"/>
              <a:t> - Christmas Jumper Day</a:t>
            </a:r>
          </a:p>
          <a:p>
            <a:r>
              <a:rPr lang="en-GB" sz="1200" dirty="0"/>
              <a:t>Wednesday 18</a:t>
            </a:r>
            <a:r>
              <a:rPr lang="en-GB" sz="1200" baseline="30000" dirty="0"/>
              <a:t>th</a:t>
            </a:r>
            <a:r>
              <a:rPr lang="en-GB" sz="1200" dirty="0"/>
              <a:t> – Nursery Christmas Show</a:t>
            </a:r>
          </a:p>
          <a:p>
            <a:r>
              <a:rPr lang="en-GB" sz="1200" dirty="0"/>
              <a:t>Wednesday 18</a:t>
            </a:r>
            <a:r>
              <a:rPr lang="en-GB" sz="1200" baseline="30000" dirty="0"/>
              <a:t>th</a:t>
            </a:r>
            <a:r>
              <a:rPr lang="en-GB" sz="1200" dirty="0"/>
              <a:t> - Nursery Christmas Party</a:t>
            </a:r>
          </a:p>
          <a:p>
            <a:r>
              <a:rPr lang="en-GB" sz="1200" dirty="0"/>
              <a:t>Wednesday 18</a:t>
            </a:r>
            <a:r>
              <a:rPr lang="en-GB" sz="1200" baseline="30000" dirty="0"/>
              <a:t>th</a:t>
            </a:r>
            <a:r>
              <a:rPr lang="en-GB" sz="1200" dirty="0"/>
              <a:t> - Carols on the Playground- 5pm  </a:t>
            </a:r>
          </a:p>
          <a:p>
            <a:r>
              <a:rPr lang="en-GB" sz="1200" dirty="0"/>
              <a:t>Friday 20</a:t>
            </a:r>
            <a:r>
              <a:rPr lang="en-GB" sz="1200" baseline="30000" dirty="0"/>
              <a:t>th</a:t>
            </a:r>
            <a:r>
              <a:rPr lang="en-GB" sz="1200" dirty="0"/>
              <a:t> - End of Term</a:t>
            </a:r>
          </a:p>
          <a:p>
            <a:endParaRPr lang="en-GB" sz="1200" dirty="0"/>
          </a:p>
          <a:p>
            <a:r>
              <a:rPr lang="en-GB" sz="1200" u="sng" dirty="0"/>
              <a:t>January</a:t>
            </a:r>
          </a:p>
          <a:p>
            <a:r>
              <a:rPr lang="en-GB" sz="1200" dirty="0"/>
              <a:t>Monday 6</a:t>
            </a:r>
            <a:r>
              <a:rPr lang="en-GB" sz="1200" baseline="30000" dirty="0"/>
              <a:t>th </a:t>
            </a:r>
            <a:r>
              <a:rPr lang="en-GB" sz="1200" dirty="0"/>
              <a:t>- Return to School</a:t>
            </a:r>
          </a:p>
          <a:p>
            <a:r>
              <a:rPr lang="en-GB" sz="1200" dirty="0"/>
              <a:t>Friday </a:t>
            </a:r>
            <a:r>
              <a:rPr lang="en-GB" sz="1200"/>
              <a:t>17</a:t>
            </a:r>
            <a:r>
              <a:rPr lang="en-GB" sz="1200" baseline="30000"/>
              <a:t>th</a:t>
            </a:r>
            <a:r>
              <a:rPr lang="en-GB" sz="1200"/>
              <a:t> - Inset </a:t>
            </a:r>
            <a:r>
              <a:rPr lang="en-GB" sz="1200" dirty="0"/>
              <a:t>Day</a:t>
            </a:r>
          </a:p>
          <a:p>
            <a:endParaRPr lang="en-GB" sz="1200" dirty="0"/>
          </a:p>
          <a:p>
            <a:endParaRPr lang="en-GB" sz="1200" u="sng" dirty="0"/>
          </a:p>
          <a:p>
            <a:endParaRPr lang="en-GB" sz="1200" dirty="0"/>
          </a:p>
          <a:p>
            <a:endParaRPr lang="en-GB" sz="1200" dirty="0"/>
          </a:p>
          <a:p>
            <a:pPr algn="ctr" defTabSz="914400"/>
            <a:endParaRPr lang="en-US" sz="1600" dirty="0">
              <a:solidFill>
                <a:srgbClr val="000000"/>
              </a:solidFill>
              <a:latin typeface="Calibri"/>
              <a:cs typeface="Calibri"/>
            </a:endParaRPr>
          </a:p>
          <a:p>
            <a:pPr marL="0" marR="0" lvl="0" indent="0" algn="ctr" defTabSz="914400">
              <a:lnSpc>
                <a:spcPct val="100000"/>
              </a:lnSpc>
              <a:spcBef>
                <a:spcPct val="0"/>
              </a:spcBef>
              <a:spcAft>
                <a:spcPct val="0"/>
              </a:spcAft>
              <a:buClrTx/>
              <a:buSzTx/>
              <a:buFontTx/>
              <a:buNone/>
              <a:tabLst/>
            </a:pPr>
            <a:endParaRPr lang="en-GB" altLang="en-US" sz="1600" b="1" i="0" u="sng" strike="noStrike" cap="none" normalizeH="0" baseline="0" dirty="0">
              <a:ln>
                <a:noFill/>
              </a:ln>
              <a:solidFill>
                <a:srgbClr val="000000"/>
              </a:solidFill>
              <a:effectLst/>
              <a:latin typeface="Calibri" panose="020F0502020204030204" pitchFamily="34" charset="0"/>
              <a:cs typeface="Calibri"/>
            </a:endParaRPr>
          </a:p>
          <a:p>
            <a:pPr marL="0" marR="0" lvl="0" indent="0" defTabSz="914400" eaLnBrk="0" fontAlgn="base" hangingPunct="0">
              <a:lnSpc>
                <a:spcPct val="100000"/>
              </a:lnSpc>
              <a:spcBef>
                <a:spcPct val="0"/>
              </a:spcBef>
              <a:spcAft>
                <a:spcPct val="0"/>
              </a:spcAft>
              <a:buClrTx/>
              <a:buSzTx/>
              <a:buFontTx/>
              <a:buNone/>
              <a:tabLst/>
            </a:pPr>
            <a:endParaRPr lang="en-GB" altLang="en-US" sz="1600" b="1" u="sng"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R="0" lvl="0" algn="r" defTabSz="914400" rtl="0" eaLnBrk="0" fontAlgn="base" latinLnBrk="0" hangingPunct="0">
              <a:lnSpc>
                <a:spcPct val="100000"/>
              </a:lnSpc>
              <a:spcBef>
                <a:spcPct val="0"/>
              </a:spcBef>
              <a:spcAft>
                <a:spcPct val="0"/>
              </a:spcAft>
              <a:buClrTx/>
              <a:buSzTx/>
              <a:tabLst/>
            </a:pPr>
            <a:endParaRPr lang="en-GB" altLang="en-US" sz="11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228600" marR="0" lvl="0" indent="-228600" algn="r" defTabSz="914400" rtl="0" eaLnBrk="0" fontAlgn="base" latinLnBrk="0" hangingPunct="0">
              <a:lnSpc>
                <a:spcPct val="100000"/>
              </a:lnSpc>
              <a:spcBef>
                <a:spcPct val="0"/>
              </a:spcBef>
              <a:spcAft>
                <a:spcPct val="0"/>
              </a:spcAft>
              <a:buClrTx/>
              <a:buSzTx/>
              <a:buAutoNum type="arabicPeriod"/>
              <a:tabLst/>
            </a:pPr>
            <a:endParaRPr lang="en-GB" altLang="en-US" sz="11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GB" altLang="en-US" sz="11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en-US" altLang="en-US" dirty="0">
              <a:solidFill>
                <a:srgbClr val="000000"/>
              </a:solidFill>
              <a:latin typeface="Arial" panose="020B0604020202020204" pitchFamily="34" charset="0"/>
              <a:cs typeface="Arial" panose="020B0604020202020204" pitchFamily="34" charset="0"/>
            </a:endParaRPr>
          </a:p>
        </p:txBody>
      </p:sp>
      <p:pic>
        <p:nvPicPr>
          <p:cNvPr id="1028" name="Picture 4" descr="Home">
            <a:extLst>
              <a:ext uri="{FF2B5EF4-FFF2-40B4-BE49-F238E27FC236}">
                <a16:creationId xmlns:a16="http://schemas.microsoft.com/office/drawing/2014/main" id="{F616EA83-3BE1-404A-9046-B53CDA07D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521" y="294791"/>
            <a:ext cx="863173" cy="775057"/>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6">
            <a:extLst>
              <a:ext uri="{FF2B5EF4-FFF2-40B4-BE49-F238E27FC236}">
                <a16:creationId xmlns:a16="http://schemas.microsoft.com/office/drawing/2014/main" id="{42312879-B70A-4232-A0EA-86BA7D473627}"/>
              </a:ext>
            </a:extLst>
          </p:cNvPr>
          <p:cNvSpPr txBox="1">
            <a:spLocks noChangeArrowheads="1"/>
          </p:cNvSpPr>
          <p:nvPr/>
        </p:nvSpPr>
        <p:spPr bwMode="auto">
          <a:xfrm>
            <a:off x="3629508" y="7046434"/>
            <a:ext cx="2948679"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ct val="0"/>
              </a:spcAft>
            </a:pPr>
            <a:r>
              <a:rPr lang="en-US" altLang="en-US" sz="1600" b="1" u="sng" dirty="0">
                <a:solidFill>
                  <a:srgbClr val="000000"/>
                </a:solidFill>
                <a:cs typeface="Calibri"/>
              </a:rPr>
              <a:t>Personal, Social and Emotional Development</a:t>
            </a:r>
          </a:p>
          <a:p>
            <a:pPr algn="just" defTabSz="914400">
              <a:spcBef>
                <a:spcPct val="0"/>
              </a:spcBef>
              <a:spcAft>
                <a:spcPct val="0"/>
              </a:spcAft>
            </a:pPr>
            <a:r>
              <a:rPr lang="en-US" sz="1200" dirty="0">
                <a:ea typeface="+mn-lt"/>
                <a:cs typeface="+mn-lt"/>
              </a:rPr>
              <a:t>The children have settled well into their new environment and are beginning to form positive relationships with staff and other children.  The children will continue explore our emotions and self-regulation. As the children continue to strengthen friendships, they will be supported in managing turn taking and sharing resources. They will continue to embed expected </a:t>
            </a:r>
            <a:r>
              <a:rPr lang="en-US" sz="1200" dirty="0" err="1">
                <a:ea typeface="+mn-lt"/>
                <a:cs typeface="+mn-lt"/>
              </a:rPr>
              <a:t>behaviours</a:t>
            </a:r>
            <a:r>
              <a:rPr lang="en-US" sz="1200" dirty="0">
                <a:ea typeface="+mn-lt"/>
                <a:cs typeface="+mn-lt"/>
              </a:rPr>
              <a:t> and consistent routines.</a:t>
            </a:r>
            <a:endParaRPr lang="en-US" sz="1200" dirty="0">
              <a:latin typeface="Calibri"/>
              <a:cs typeface="Calibri"/>
            </a:endParaRPr>
          </a:p>
        </p:txBody>
      </p:sp>
      <p:pic>
        <p:nvPicPr>
          <p:cNvPr id="2" name="Picture 1" descr="EYFS – Physical Development – Helmshore Primary School">
            <a:extLst>
              <a:ext uri="{FF2B5EF4-FFF2-40B4-BE49-F238E27FC236}">
                <a16:creationId xmlns:a16="http://schemas.microsoft.com/office/drawing/2014/main" id="{4EDFA2BF-892D-BC2B-A503-9C8DA77FEC50}"/>
              </a:ext>
            </a:extLst>
          </p:cNvPr>
          <p:cNvPicPr>
            <a:picLocks noChangeAspect="1"/>
          </p:cNvPicPr>
          <p:nvPr/>
        </p:nvPicPr>
        <p:blipFill>
          <a:blip r:embed="rId3"/>
          <a:stretch>
            <a:fillRect/>
          </a:stretch>
        </p:blipFill>
        <p:spPr>
          <a:xfrm>
            <a:off x="2672340" y="8906349"/>
            <a:ext cx="507003" cy="565042"/>
          </a:xfrm>
          <a:prstGeom prst="rect">
            <a:avLst/>
          </a:prstGeom>
        </p:spPr>
      </p:pic>
      <p:pic>
        <p:nvPicPr>
          <p:cNvPr id="3" name="Picture 2" descr="A logo with colorful lines&#10;&#10;Description automatically generated">
            <a:extLst>
              <a:ext uri="{FF2B5EF4-FFF2-40B4-BE49-F238E27FC236}">
                <a16:creationId xmlns:a16="http://schemas.microsoft.com/office/drawing/2014/main" id="{54D16E5D-B883-029C-2004-0D01B4150EF2}"/>
              </a:ext>
            </a:extLst>
          </p:cNvPr>
          <p:cNvPicPr>
            <a:picLocks noChangeAspect="1"/>
          </p:cNvPicPr>
          <p:nvPr/>
        </p:nvPicPr>
        <p:blipFill>
          <a:blip r:embed="rId4"/>
          <a:stretch>
            <a:fillRect/>
          </a:stretch>
        </p:blipFill>
        <p:spPr>
          <a:xfrm>
            <a:off x="2925841" y="3755029"/>
            <a:ext cx="408788" cy="404651"/>
          </a:xfrm>
          <a:prstGeom prst="rect">
            <a:avLst/>
          </a:prstGeom>
        </p:spPr>
      </p:pic>
      <p:pic>
        <p:nvPicPr>
          <p:cNvPr id="4" name="Picture 3">
            <a:extLst>
              <a:ext uri="{FF2B5EF4-FFF2-40B4-BE49-F238E27FC236}">
                <a16:creationId xmlns:a16="http://schemas.microsoft.com/office/drawing/2014/main" id="{FD30A873-5506-4BFC-8D24-D6A7EFE9C331}"/>
              </a:ext>
            </a:extLst>
          </p:cNvPr>
          <p:cNvPicPr>
            <a:picLocks noChangeAspect="1"/>
          </p:cNvPicPr>
          <p:nvPr/>
        </p:nvPicPr>
        <p:blipFill>
          <a:blip r:embed="rId5"/>
          <a:stretch>
            <a:fillRect/>
          </a:stretch>
        </p:blipFill>
        <p:spPr>
          <a:xfrm>
            <a:off x="2917212" y="6469079"/>
            <a:ext cx="305602" cy="390535"/>
          </a:xfrm>
          <a:prstGeom prst="rect">
            <a:avLst/>
          </a:prstGeom>
        </p:spPr>
      </p:pic>
      <p:pic>
        <p:nvPicPr>
          <p:cNvPr id="13" name="Picture 12">
            <a:extLst>
              <a:ext uri="{FF2B5EF4-FFF2-40B4-BE49-F238E27FC236}">
                <a16:creationId xmlns:a16="http://schemas.microsoft.com/office/drawing/2014/main" id="{0026B07B-DA6D-42C1-AB73-E1FA5315095E}"/>
              </a:ext>
            </a:extLst>
          </p:cNvPr>
          <p:cNvPicPr/>
          <p:nvPr/>
        </p:nvPicPr>
        <p:blipFill rotWithShape="1">
          <a:blip r:embed="rId6">
            <a:extLst>
              <a:ext uri="{28A0092B-C50C-407E-A947-70E740481C1C}">
                <a14:useLocalDpi xmlns:a14="http://schemas.microsoft.com/office/drawing/2010/main" val="0"/>
              </a:ext>
            </a:extLst>
          </a:blip>
          <a:srcRect l="55714" r="32917"/>
          <a:stretch/>
        </p:blipFill>
        <p:spPr bwMode="auto">
          <a:xfrm>
            <a:off x="459311" y="336558"/>
            <a:ext cx="967979" cy="8443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622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3556205" y="3508256"/>
            <a:ext cx="2973111" cy="2889487"/>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Expressive Arts and Design</a:t>
            </a:r>
            <a:endParaRPr lang="en-US" dirty="0">
              <a:cs typeface="Calibri" panose="020F0502020204030204"/>
            </a:endParaRPr>
          </a:p>
          <a:p>
            <a:pPr algn="just" defTabSz="914400">
              <a:spcBef>
                <a:spcPct val="0"/>
              </a:spcBef>
              <a:spcAft>
                <a:spcPct val="0"/>
              </a:spcAft>
            </a:pPr>
            <a:r>
              <a:rPr lang="en-GB" sz="1200" dirty="0">
                <a:latin typeface="Calibri"/>
                <a:cs typeface="Calibri"/>
              </a:rPr>
              <a:t>The children will continue to develop their understanding of colour mixing through paint activities. They will learn how to include details on their drawings as well as how to create closed shapes with lines.  Through our topic, the children will have opportunities to develop their imagination further, with pretend play and multi-sensory expression.  As Christmas approaches, they will learn new songs and share their likes and dislikes about different pieces of music.</a:t>
            </a:r>
            <a:endParaRPr lang="en-GB" sz="1200" dirty="0">
              <a:cs typeface="Calibri"/>
            </a:endParaRPr>
          </a:p>
          <a:p>
            <a:pPr algn="ctr" defTabSz="914400">
              <a:spcBef>
                <a:spcPct val="0"/>
              </a:spcBef>
              <a:spcAft>
                <a:spcPct val="0"/>
              </a:spcAft>
            </a:pPr>
            <a:endParaRPr lang="en-GB" altLang="en-US" sz="1600" b="1" u="sng" dirty="0">
              <a:latin typeface="Calibri"/>
              <a:cs typeface="Calibri"/>
            </a:endParaRPr>
          </a:p>
          <a:p>
            <a:pPr algn="ctr" defTabSz="914400">
              <a:spcBef>
                <a:spcPct val="0"/>
              </a:spcBef>
              <a:spcAft>
                <a:spcPct val="0"/>
              </a:spcAft>
            </a:pPr>
            <a:endParaRPr lang="en-GB" altLang="en-US" sz="1600" b="1" u="sng" dirty="0">
              <a:latin typeface="Calibri"/>
              <a:cs typeface="Calibri"/>
            </a:endParaRPr>
          </a:p>
          <a:p>
            <a:pPr defTabSz="914400">
              <a:spcBef>
                <a:spcPct val="0"/>
              </a:spcBef>
              <a:spcAft>
                <a:spcPct val="0"/>
              </a:spcAft>
            </a:pPr>
            <a:endParaRPr lang="en-US" altLang="en-US" sz="1200" dirty="0">
              <a:latin typeface="Arial" panose="020B0604020202020204" pitchFamily="34" charset="0"/>
              <a:cs typeface="Arial"/>
            </a:endParaRPr>
          </a:p>
        </p:txBody>
      </p:sp>
      <p:sp>
        <p:nvSpPr>
          <p:cNvPr id="8" name="Text Box 6"/>
          <p:cNvSpPr txBox="1">
            <a:spLocks noChangeArrowheads="1"/>
          </p:cNvSpPr>
          <p:nvPr/>
        </p:nvSpPr>
        <p:spPr bwMode="auto">
          <a:xfrm>
            <a:off x="297069" y="6743770"/>
            <a:ext cx="3080163" cy="28894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defTabSz="914400" eaLnBrk="0" fontAlgn="base" hangingPunct="0">
              <a:spcBef>
                <a:spcPct val="0"/>
              </a:spcBef>
              <a:spcAft>
                <a:spcPct val="0"/>
              </a:spcAft>
            </a:pPr>
            <a:r>
              <a:rPr lang="en-GB" altLang="en-US" sz="1600" b="1" dirty="0">
                <a:solidFill>
                  <a:srgbClr val="000000"/>
                </a:solidFill>
                <a:latin typeface="Calibri"/>
                <a:cs typeface="Calibri"/>
              </a:rPr>
              <a:t>             </a:t>
            </a:r>
            <a:r>
              <a:rPr lang="en-GB" altLang="en-US" sz="1600" b="1" u="sng" dirty="0">
                <a:solidFill>
                  <a:srgbClr val="000000"/>
                </a:solidFill>
                <a:latin typeface="Calibri"/>
                <a:cs typeface="Calibri"/>
              </a:rPr>
              <a:t>How to help at home</a:t>
            </a:r>
            <a:endParaRPr kumimoji="0" lang="en-GB" altLang="en-US" sz="1600" b="1" i="0" u="sng" strike="noStrike" cap="none" normalizeH="0" baseline="0" dirty="0">
              <a:ln>
                <a:noFill/>
              </a:ln>
              <a:solidFill>
                <a:srgbClr val="000000"/>
              </a:solidFill>
              <a:effectLst/>
              <a:latin typeface="Calibri"/>
              <a:cs typeface="Calibri"/>
            </a:endParaRPr>
          </a:p>
          <a:p>
            <a:pPr marL="285750" indent="-285750" algn="just" defTabSz="914400">
              <a:spcBef>
                <a:spcPct val="0"/>
              </a:spcBef>
              <a:spcAft>
                <a:spcPct val="0"/>
              </a:spcAft>
              <a:buFont typeface="Arial"/>
              <a:buChar char="•"/>
            </a:pPr>
            <a:r>
              <a:rPr lang="en-GB" altLang="en-US" sz="1200" dirty="0">
                <a:solidFill>
                  <a:srgbClr val="000000"/>
                </a:solidFill>
                <a:latin typeface="Calibri"/>
                <a:cs typeface="Calibri"/>
              </a:rPr>
              <a:t>Go on a Winter Walk and play 'I Spy' or 'I Hear', notice patterns, compare to autumn, collect objects and compare them. </a:t>
            </a:r>
            <a:endParaRPr lang="en-GB" altLang="en-US" sz="1200" dirty="0">
              <a:solidFill>
                <a:srgbClr val="000000"/>
              </a:solidFill>
              <a:latin typeface="Calibri" panose="020F0502020204030204" pitchFamily="34" charset="0"/>
              <a:cs typeface="Calibri"/>
            </a:endParaRPr>
          </a:p>
          <a:p>
            <a:pPr marL="285750" indent="-285750" algn="just" defTabSz="914400">
              <a:spcBef>
                <a:spcPct val="0"/>
              </a:spcBef>
              <a:spcAft>
                <a:spcPct val="0"/>
              </a:spcAft>
              <a:buFont typeface="Arial"/>
              <a:buChar char="•"/>
            </a:pPr>
            <a:r>
              <a:rPr lang="en-GB" altLang="en-US" sz="1200" dirty="0">
                <a:solidFill>
                  <a:srgbClr val="000000"/>
                </a:solidFill>
                <a:latin typeface="Calibri"/>
                <a:cs typeface="Calibri"/>
              </a:rPr>
              <a:t>Notice familiar signs and logos. Notice that print has meaning. </a:t>
            </a:r>
            <a:endParaRPr lang="en-GB" altLang="en-US" sz="1200" dirty="0">
              <a:solidFill>
                <a:srgbClr val="000000"/>
              </a:solidFill>
              <a:latin typeface="Calibri" panose="020F0502020204030204" pitchFamily="34" charset="0"/>
              <a:cs typeface="Calibri"/>
            </a:endParaRPr>
          </a:p>
          <a:p>
            <a:pPr marL="285750" indent="-285750" algn="just" defTabSz="914400">
              <a:spcBef>
                <a:spcPct val="0"/>
              </a:spcBef>
              <a:spcAft>
                <a:spcPct val="0"/>
              </a:spcAft>
              <a:buFont typeface="Arial"/>
              <a:buChar char="•"/>
            </a:pPr>
            <a:r>
              <a:rPr lang="en-GB" altLang="en-US" sz="1200" dirty="0">
                <a:solidFill>
                  <a:srgbClr val="000000"/>
                </a:solidFill>
                <a:latin typeface="Calibri"/>
                <a:cs typeface="Calibri"/>
              </a:rPr>
              <a:t>Talk about what happens during the Winter months e.g., Christmas/New Year. What celebrations do you celebrate as a family? </a:t>
            </a:r>
            <a:endParaRPr lang="en-GB" altLang="en-US" sz="1200" dirty="0">
              <a:solidFill>
                <a:srgbClr val="000000"/>
              </a:solidFill>
              <a:latin typeface="Calibri" panose="020F0502020204030204" pitchFamily="34" charset="0"/>
              <a:cs typeface="Calibri"/>
            </a:endParaRPr>
          </a:p>
          <a:p>
            <a:pPr marL="285750" indent="-285750" algn="just" defTabSz="914400">
              <a:spcBef>
                <a:spcPct val="0"/>
              </a:spcBef>
              <a:spcAft>
                <a:spcPct val="0"/>
              </a:spcAft>
              <a:buFont typeface="Arial"/>
              <a:buChar char="•"/>
            </a:pPr>
            <a:r>
              <a:rPr lang="en-GB" altLang="en-US" sz="1200" dirty="0">
                <a:cs typeface="Calibri"/>
              </a:rPr>
              <a:t>Talk about what animals do in the Winter months? What animals live in cold places? </a:t>
            </a:r>
            <a:endParaRPr lang="en-GB" altLang="en-US" sz="1200" dirty="0">
              <a:solidFill>
                <a:srgbClr val="000000"/>
              </a:solidFill>
              <a:latin typeface="Calibri" panose="020F0502020204030204" pitchFamily="34" charset="0"/>
              <a:ea typeface="Calibri" panose="020F0502020204030204" pitchFamily="34" charset="0"/>
              <a:cs typeface="Calibri"/>
            </a:endParaRPr>
          </a:p>
          <a:p>
            <a:pPr marL="285750" indent="-285750" algn="just" defTabSz="914400">
              <a:spcBef>
                <a:spcPct val="0"/>
              </a:spcBef>
              <a:spcAft>
                <a:spcPct val="0"/>
              </a:spcAft>
              <a:buFont typeface="Arial"/>
              <a:buChar char="•"/>
            </a:pPr>
            <a:r>
              <a:rPr lang="en-GB" altLang="en-US" sz="1200">
                <a:solidFill>
                  <a:srgbClr val="000000"/>
                </a:solidFill>
                <a:latin typeface="Calibri"/>
                <a:cs typeface="Calibri"/>
              </a:rPr>
              <a:t>Sing Winter themed songs e.g., 5 Little     </a:t>
            </a:r>
            <a:r>
              <a:rPr lang="en-GB" altLang="en-US" sz="1200" dirty="0">
                <a:solidFill>
                  <a:srgbClr val="000000"/>
                </a:solidFill>
                <a:latin typeface="Calibri"/>
                <a:cs typeface="Calibri"/>
              </a:rPr>
              <a:t>Snowmen and I'm a Little Snowman. </a:t>
            </a:r>
            <a:endParaRPr lang="en-GB" altLang="en-US" sz="1200">
              <a:solidFill>
                <a:srgbClr val="000000"/>
              </a:solidFill>
              <a:latin typeface="Calibri" panose="020F0502020204030204" pitchFamily="34" charset="0"/>
              <a:ea typeface="Calibri" panose="020F0502020204030204" pitchFamily="34" charset="0"/>
              <a:cs typeface="Calibri"/>
            </a:endParaRPr>
          </a:p>
          <a:p>
            <a:pPr algn="ctr" defTabSz="914400">
              <a:spcBef>
                <a:spcPct val="0"/>
              </a:spcBef>
              <a:spcAft>
                <a:spcPct val="0"/>
              </a:spcAft>
            </a:pPr>
            <a:endParaRPr lang="en-GB" altLang="en-US" sz="1200" dirty="0">
              <a:solidFill>
                <a:srgbClr val="000000"/>
              </a:solidFill>
              <a:latin typeface="Calibri" panose="020F0502020204030204" pitchFamily="34" charset="0"/>
              <a:cs typeface="Calibri"/>
            </a:endParaRPr>
          </a:p>
          <a:p>
            <a:pPr algn="ctr" defTabSz="914400"/>
            <a:endParaRPr lang="en-GB" dirty="0">
              <a:solidFill>
                <a:srgbClr val="000000"/>
              </a:solidFill>
              <a:latin typeface="Calibri" panose="020F0502020204030204" pitchFamily="34" charset="0"/>
              <a:cs typeface="Calibri"/>
            </a:endParaRPr>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p:txBody>
      </p:sp>
      <p:sp>
        <p:nvSpPr>
          <p:cNvPr id="9" name="Text Box 7"/>
          <p:cNvSpPr txBox="1">
            <a:spLocks noChangeArrowheads="1"/>
          </p:cNvSpPr>
          <p:nvPr/>
        </p:nvSpPr>
        <p:spPr bwMode="auto">
          <a:xfrm>
            <a:off x="3556207" y="6743771"/>
            <a:ext cx="2973111" cy="28894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kumimoji="0" lang="en-GB" altLang="en-US" sz="1600" b="1" i="0" u="sng" strike="noStrike" cap="none" normalizeH="0" baseline="0" dirty="0">
                <a:ln>
                  <a:noFill/>
                </a:ln>
                <a:solidFill>
                  <a:srgbClr val="000000"/>
                </a:solidFill>
                <a:effectLst/>
              </a:rPr>
              <a:t>Suggested books for reading</a:t>
            </a:r>
            <a:endParaRPr lang="en-US" dirty="0"/>
          </a:p>
          <a:p>
            <a:pPr defTabSz="914400">
              <a:spcBef>
                <a:spcPct val="0"/>
              </a:spcBef>
              <a:spcAft>
                <a:spcPct val="0"/>
              </a:spcAft>
            </a:pPr>
            <a:endParaRPr lang="en-US" dirty="0">
              <a:cs typeface="Calibri"/>
            </a:endParaRPr>
          </a:p>
        </p:txBody>
      </p:sp>
      <p:sp>
        <p:nvSpPr>
          <p:cNvPr id="10" name="Text Box 8"/>
          <p:cNvSpPr txBox="1">
            <a:spLocks noChangeArrowheads="1"/>
          </p:cNvSpPr>
          <p:nvPr/>
        </p:nvSpPr>
        <p:spPr bwMode="auto">
          <a:xfrm>
            <a:off x="304212" y="3508256"/>
            <a:ext cx="3094451" cy="2889487"/>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Understanding the World</a:t>
            </a:r>
          </a:p>
          <a:p>
            <a:pPr algn="just" defTabSz="914400">
              <a:spcBef>
                <a:spcPct val="0"/>
              </a:spcBef>
              <a:spcAft>
                <a:spcPct val="0"/>
              </a:spcAft>
            </a:pPr>
            <a:r>
              <a:rPr lang="en-GB" altLang="en-US" sz="1200" dirty="0">
                <a:solidFill>
                  <a:srgbClr val="000000"/>
                </a:solidFill>
                <a:latin typeface="Calibri"/>
                <a:cs typeface="Calibri"/>
              </a:rPr>
              <a:t>Our theme explores families and celebrations. The children will be sharing family experiences both past and present. They will know about family celebrations and events celebrated by different groups of people.  Their pretend play will imitate everyday actions and events from their own family and cultural background. They will continue their exploration of seasons and how the weather and environment changes as we approach winter. The children will continue to use hands on experiences, use their senses to talk about the differences and changes they notice. </a:t>
            </a:r>
          </a:p>
        </p:txBody>
      </p:sp>
      <p:sp>
        <p:nvSpPr>
          <p:cNvPr id="11" name="Text Box 9"/>
          <p:cNvSpPr txBox="1">
            <a:spLocks noChangeArrowheads="1"/>
          </p:cNvSpPr>
          <p:nvPr/>
        </p:nvSpPr>
        <p:spPr bwMode="auto">
          <a:xfrm>
            <a:off x="3556204" y="272742"/>
            <a:ext cx="2973111" cy="288948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Mathematics</a:t>
            </a:r>
          </a:p>
          <a:p>
            <a:pPr algn="just" defTabSz="914400">
              <a:spcBef>
                <a:spcPct val="0"/>
              </a:spcBef>
              <a:spcAft>
                <a:spcPct val="0"/>
              </a:spcAft>
            </a:pPr>
            <a:r>
              <a:rPr lang="en-GB" altLang="en-US" sz="1200" dirty="0">
                <a:solidFill>
                  <a:srgbClr val="000000"/>
                </a:solidFill>
                <a:latin typeface="Calibri"/>
                <a:cs typeface="Calibri"/>
              </a:rPr>
              <a:t>The children will continue to practise sorting and classifying of objects by size and colour and then start to use this knowledge to follow a simple repeating pattern. The children will also be learning to count out small groups of objects, making sure they say one number name for each item in order. Children will know that the last number reached tells you the total in the set </a:t>
            </a:r>
            <a:r>
              <a:rPr lang="en-US" sz="1200" dirty="0">
                <a:solidFill>
                  <a:srgbClr val="000000"/>
                </a:solidFill>
                <a:latin typeface="Calibri"/>
                <a:cs typeface="Calibri"/>
              </a:rPr>
              <a:t>(cardinal principle). </a:t>
            </a:r>
            <a:r>
              <a:rPr lang="en-GB" sz="1200" dirty="0">
                <a:solidFill>
                  <a:srgbClr val="000000"/>
                </a:solidFill>
                <a:latin typeface="Calibri"/>
                <a:cs typeface="Calibri"/>
              </a:rPr>
              <a:t> </a:t>
            </a:r>
            <a:endParaRPr lang="en-US">
              <a:cs typeface="Calibri"/>
            </a:endParaRPr>
          </a:p>
        </p:txBody>
      </p:sp>
      <p:sp>
        <p:nvSpPr>
          <p:cNvPr id="12" name="Text Box 10"/>
          <p:cNvSpPr txBox="1">
            <a:spLocks noChangeArrowheads="1"/>
          </p:cNvSpPr>
          <p:nvPr/>
        </p:nvSpPr>
        <p:spPr bwMode="auto">
          <a:xfrm>
            <a:off x="311357" y="272741"/>
            <a:ext cx="3080163" cy="288948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cs typeface="Calibri"/>
              </a:rPr>
              <a:t>Literacy</a:t>
            </a:r>
          </a:p>
          <a:p>
            <a:pPr algn="just" defTabSz="914400">
              <a:spcBef>
                <a:spcPct val="0"/>
              </a:spcBef>
              <a:spcAft>
                <a:spcPct val="0"/>
              </a:spcAft>
            </a:pPr>
            <a:r>
              <a:rPr lang="en-GB" altLang="en-US" sz="1200" dirty="0">
                <a:latin typeface="Calibri"/>
                <a:cs typeface="Calibri"/>
              </a:rPr>
              <a:t>The core books explore our colourful world. The children will be joining in with repeated phrases, answering questions about the story and recalling main events. The children's understanding will be developed through story maps and drama. They will be learning new vocabulary through our play and enjoying lots of stories and rhymes together. The children will be developing their book handing skills and beginning to understand that print conveys meaning. They will enjoy drawing freely and begin to make meaning to the marks we make. They will continue developing our early phonics skills through Phase 1 Letters and Sounds. </a:t>
            </a:r>
          </a:p>
        </p:txBody>
      </p:sp>
      <p:pic>
        <p:nvPicPr>
          <p:cNvPr id="4" name="Picture 3">
            <a:extLst>
              <a:ext uri="{FF2B5EF4-FFF2-40B4-BE49-F238E27FC236}">
                <a16:creationId xmlns:a16="http://schemas.microsoft.com/office/drawing/2014/main" id="{C5788458-3A3A-47C7-DBE3-EFD906527045}"/>
              </a:ext>
            </a:extLst>
          </p:cNvPr>
          <p:cNvPicPr>
            <a:picLocks noChangeAspect="1"/>
          </p:cNvPicPr>
          <p:nvPr/>
        </p:nvPicPr>
        <p:blipFill>
          <a:blip r:embed="rId2"/>
          <a:stretch>
            <a:fillRect/>
          </a:stretch>
        </p:blipFill>
        <p:spPr>
          <a:xfrm>
            <a:off x="2775356" y="9119098"/>
            <a:ext cx="552370" cy="473114"/>
          </a:xfrm>
          <a:prstGeom prst="rect">
            <a:avLst/>
          </a:prstGeom>
        </p:spPr>
      </p:pic>
      <p:pic>
        <p:nvPicPr>
          <p:cNvPr id="5" name="Picture 4" descr="A book cover with a cartoon character running in the snow&#10;&#10;Description automatically generated">
            <a:extLst>
              <a:ext uri="{FF2B5EF4-FFF2-40B4-BE49-F238E27FC236}">
                <a16:creationId xmlns:a16="http://schemas.microsoft.com/office/drawing/2014/main" id="{773EB623-67F3-D2E4-40BC-3986A3F9A3AB}"/>
              </a:ext>
            </a:extLst>
          </p:cNvPr>
          <p:cNvPicPr>
            <a:picLocks noChangeAspect="1"/>
          </p:cNvPicPr>
          <p:nvPr/>
        </p:nvPicPr>
        <p:blipFill>
          <a:blip r:embed="rId3"/>
          <a:stretch>
            <a:fillRect/>
          </a:stretch>
        </p:blipFill>
        <p:spPr>
          <a:xfrm>
            <a:off x="5220223" y="7524035"/>
            <a:ext cx="1048269" cy="1328957"/>
          </a:xfrm>
          <a:prstGeom prst="rect">
            <a:avLst/>
          </a:prstGeom>
        </p:spPr>
      </p:pic>
      <p:pic>
        <p:nvPicPr>
          <p:cNvPr id="6" name="Picture 5" descr="A red ribbon with a bow and a red bow with crayons&#10;&#10;Description automatically generated">
            <a:extLst>
              <a:ext uri="{FF2B5EF4-FFF2-40B4-BE49-F238E27FC236}">
                <a16:creationId xmlns:a16="http://schemas.microsoft.com/office/drawing/2014/main" id="{687B04D5-1CD8-8DC1-7D69-194CA9403917}"/>
              </a:ext>
            </a:extLst>
          </p:cNvPr>
          <p:cNvPicPr>
            <a:picLocks noChangeAspect="1"/>
          </p:cNvPicPr>
          <p:nvPr/>
        </p:nvPicPr>
        <p:blipFill>
          <a:blip r:embed="rId4"/>
          <a:stretch>
            <a:fillRect/>
          </a:stretch>
        </p:blipFill>
        <p:spPr>
          <a:xfrm>
            <a:off x="3772778" y="8409319"/>
            <a:ext cx="1282746" cy="1099897"/>
          </a:xfrm>
          <a:prstGeom prst="rect">
            <a:avLst/>
          </a:prstGeom>
        </p:spPr>
      </p:pic>
      <p:pic>
        <p:nvPicPr>
          <p:cNvPr id="13" name="Picture 12" descr="A snowman and a tree&#10;&#10;Description automatically generated">
            <a:extLst>
              <a:ext uri="{FF2B5EF4-FFF2-40B4-BE49-F238E27FC236}">
                <a16:creationId xmlns:a16="http://schemas.microsoft.com/office/drawing/2014/main" id="{6207CD31-8F2C-21D9-0D6C-D9864F9F630A}"/>
              </a:ext>
            </a:extLst>
          </p:cNvPr>
          <p:cNvPicPr>
            <a:picLocks noChangeAspect="1"/>
          </p:cNvPicPr>
          <p:nvPr/>
        </p:nvPicPr>
        <p:blipFill>
          <a:blip r:embed="rId5"/>
          <a:stretch>
            <a:fillRect/>
          </a:stretch>
        </p:blipFill>
        <p:spPr>
          <a:xfrm>
            <a:off x="1728738" y="5962856"/>
            <a:ext cx="447860" cy="405267"/>
          </a:xfrm>
          <a:prstGeom prst="rect">
            <a:avLst/>
          </a:prstGeom>
        </p:spPr>
      </p:pic>
      <p:pic>
        <p:nvPicPr>
          <p:cNvPr id="14" name="Picture 13" descr="A group of people in a circle&#10;&#10;Description automatically generated">
            <a:extLst>
              <a:ext uri="{FF2B5EF4-FFF2-40B4-BE49-F238E27FC236}">
                <a16:creationId xmlns:a16="http://schemas.microsoft.com/office/drawing/2014/main" id="{3E61D630-303A-C890-D398-32F66CBDA56C}"/>
              </a:ext>
            </a:extLst>
          </p:cNvPr>
          <p:cNvPicPr>
            <a:picLocks noChangeAspect="1"/>
          </p:cNvPicPr>
          <p:nvPr/>
        </p:nvPicPr>
        <p:blipFill>
          <a:blip r:embed="rId6"/>
          <a:stretch>
            <a:fillRect/>
          </a:stretch>
        </p:blipFill>
        <p:spPr>
          <a:xfrm>
            <a:off x="2327495" y="5945329"/>
            <a:ext cx="447861" cy="416952"/>
          </a:xfrm>
          <a:prstGeom prst="rect">
            <a:avLst/>
          </a:prstGeom>
        </p:spPr>
      </p:pic>
      <p:pic>
        <p:nvPicPr>
          <p:cNvPr id="2" name="Picture 1" descr="Artists Palette Clipart Free Stock Photo - Public Domain Pictures">
            <a:extLst>
              <a:ext uri="{FF2B5EF4-FFF2-40B4-BE49-F238E27FC236}">
                <a16:creationId xmlns:a16="http://schemas.microsoft.com/office/drawing/2014/main" id="{5C71544D-EB08-8F84-8D66-B77EC15C439B}"/>
              </a:ext>
            </a:extLst>
          </p:cNvPr>
          <p:cNvPicPr>
            <a:picLocks noChangeAspect="1"/>
          </p:cNvPicPr>
          <p:nvPr/>
        </p:nvPicPr>
        <p:blipFill>
          <a:blip r:embed="rId7"/>
          <a:stretch>
            <a:fillRect/>
          </a:stretch>
        </p:blipFill>
        <p:spPr>
          <a:xfrm>
            <a:off x="5763548" y="5797067"/>
            <a:ext cx="614871" cy="481311"/>
          </a:xfrm>
          <a:prstGeom prst="rect">
            <a:avLst/>
          </a:prstGeom>
        </p:spPr>
      </p:pic>
      <p:pic>
        <p:nvPicPr>
          <p:cNvPr id="3" name="Picture 2" descr="A group of kids holding signs&#10;&#10;Description automatically generated">
            <a:extLst>
              <a:ext uri="{FF2B5EF4-FFF2-40B4-BE49-F238E27FC236}">
                <a16:creationId xmlns:a16="http://schemas.microsoft.com/office/drawing/2014/main" id="{C30869F0-7DDD-D559-261E-3FE21F60AD03}"/>
              </a:ext>
            </a:extLst>
          </p:cNvPr>
          <p:cNvPicPr>
            <a:picLocks noChangeAspect="1"/>
          </p:cNvPicPr>
          <p:nvPr/>
        </p:nvPicPr>
        <p:blipFill>
          <a:blip r:embed="rId8"/>
          <a:stretch>
            <a:fillRect/>
          </a:stretch>
        </p:blipFill>
        <p:spPr>
          <a:xfrm>
            <a:off x="5259128" y="2311588"/>
            <a:ext cx="1119292" cy="649604"/>
          </a:xfrm>
          <a:prstGeom prst="rect">
            <a:avLst/>
          </a:prstGeom>
        </p:spPr>
      </p:pic>
      <p:pic>
        <p:nvPicPr>
          <p:cNvPr id="17" name="Picture 16">
            <a:extLst>
              <a:ext uri="{FF2B5EF4-FFF2-40B4-BE49-F238E27FC236}">
                <a16:creationId xmlns:a16="http://schemas.microsoft.com/office/drawing/2014/main" id="{D30EA9AD-737A-29EA-9C41-BB2A44E73B68}"/>
              </a:ext>
            </a:extLst>
          </p:cNvPr>
          <p:cNvPicPr>
            <a:picLocks noChangeAspect="1"/>
          </p:cNvPicPr>
          <p:nvPr/>
        </p:nvPicPr>
        <p:blipFill>
          <a:blip r:embed="rId9"/>
          <a:stretch>
            <a:fillRect/>
          </a:stretch>
        </p:blipFill>
        <p:spPr>
          <a:xfrm>
            <a:off x="3836224" y="7311492"/>
            <a:ext cx="1123173" cy="973785"/>
          </a:xfrm>
          <a:prstGeom prst="rect">
            <a:avLst/>
          </a:prstGeom>
        </p:spPr>
      </p:pic>
      <p:pic>
        <p:nvPicPr>
          <p:cNvPr id="16" name="Picture 15" descr="A row of colorful teddy bears&#10;&#10;Description automatically generated">
            <a:extLst>
              <a:ext uri="{FF2B5EF4-FFF2-40B4-BE49-F238E27FC236}">
                <a16:creationId xmlns:a16="http://schemas.microsoft.com/office/drawing/2014/main" id="{1CD8217A-E8DB-0399-A4D5-76D8A3CFD122}"/>
              </a:ext>
            </a:extLst>
          </p:cNvPr>
          <p:cNvPicPr>
            <a:picLocks noChangeAspect="1"/>
          </p:cNvPicPr>
          <p:nvPr/>
        </p:nvPicPr>
        <p:blipFill>
          <a:blip r:embed="rId10"/>
          <a:srcRect l="-1081" t="49557" r="35000" b="885"/>
          <a:stretch/>
        </p:blipFill>
        <p:spPr>
          <a:xfrm>
            <a:off x="3708171" y="2227197"/>
            <a:ext cx="1348381" cy="815847"/>
          </a:xfrm>
          <a:prstGeom prst="rect">
            <a:avLst/>
          </a:prstGeom>
        </p:spPr>
      </p:pic>
    </p:spTree>
    <p:extLst>
      <p:ext uri="{BB962C8B-B14F-4D97-AF65-F5344CB8AC3E}">
        <p14:creationId xmlns:p14="http://schemas.microsoft.com/office/powerpoint/2010/main" val="246103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970aca6-9cb8-4276-bc8b-bef9d910f2ee">
      <Terms xmlns="http://schemas.microsoft.com/office/infopath/2007/PartnerControls"/>
    </lcf76f155ced4ddcb4097134ff3c332f>
    <TaxCatchAll xmlns="cac48d98-c999-4eb6-b102-8f6f3bbb3bd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E15A925FC063488DE0B0E813BE9DF5" ma:contentTypeVersion="12" ma:contentTypeDescription="Create a new document." ma:contentTypeScope="" ma:versionID="722c6558ae6c219cefade9c55dc6c7f8">
  <xsd:schema xmlns:xsd="http://www.w3.org/2001/XMLSchema" xmlns:xs="http://www.w3.org/2001/XMLSchema" xmlns:p="http://schemas.microsoft.com/office/2006/metadata/properties" xmlns:ns2="e970aca6-9cb8-4276-bc8b-bef9d910f2ee" xmlns:ns3="cac48d98-c999-4eb6-b102-8f6f3bbb3bd5" targetNamespace="http://schemas.microsoft.com/office/2006/metadata/properties" ma:root="true" ma:fieldsID="fb411601e25b81d28b1f3887ed513cc3" ns2:_="" ns3:_="">
    <xsd:import namespace="e970aca6-9cb8-4276-bc8b-bef9d910f2ee"/>
    <xsd:import namespace="cac48d98-c999-4eb6-b102-8f6f3bbb3b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0aca6-9cb8-4276-bc8b-bef9d910f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3656f60-27ea-4f4c-865c-e98f0fe40ea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c48d98-c999-4eb6-b102-8f6f3bbb3b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571e8da-db13-4c63-b429-106e3add7984}" ma:internalName="TaxCatchAll" ma:showField="CatchAllData" ma:web="cac48d98-c999-4eb6-b102-8f6f3bbb3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6D455D-052B-49D8-921E-8481E3F7D9CC}">
  <ds:schemaRefs>
    <ds:schemaRef ds:uri="http://schemas.microsoft.com/office/2006/documentManagement/types"/>
    <ds:schemaRef ds:uri="http://purl.org/dc/dcmitype/"/>
    <ds:schemaRef ds:uri="http://purl.org/dc/elements/1.1/"/>
    <ds:schemaRef ds:uri="http://www.w3.org/XML/1998/namespace"/>
    <ds:schemaRef ds:uri="http://purl.org/dc/terms/"/>
    <ds:schemaRef ds:uri="cac48d98-c999-4eb6-b102-8f6f3bbb3bd5"/>
    <ds:schemaRef ds:uri="http://schemas.microsoft.com/office/2006/metadata/properties"/>
    <ds:schemaRef ds:uri="http://schemas.microsoft.com/office/infopath/2007/PartnerControls"/>
    <ds:schemaRef ds:uri="http://schemas.openxmlformats.org/package/2006/metadata/core-properties"/>
    <ds:schemaRef ds:uri="e970aca6-9cb8-4276-bc8b-bef9d910f2ee"/>
  </ds:schemaRefs>
</ds:datastoreItem>
</file>

<file path=customXml/itemProps2.xml><?xml version="1.0" encoding="utf-8"?>
<ds:datastoreItem xmlns:ds="http://schemas.openxmlformats.org/officeDocument/2006/customXml" ds:itemID="{0688D3E1-DB36-46BC-946C-9EC15E59858E}">
  <ds:schemaRefs>
    <ds:schemaRef ds:uri="http://schemas.microsoft.com/sharepoint/v3/contenttype/forms"/>
  </ds:schemaRefs>
</ds:datastoreItem>
</file>

<file path=customXml/itemProps3.xml><?xml version="1.0" encoding="utf-8"?>
<ds:datastoreItem xmlns:ds="http://schemas.openxmlformats.org/officeDocument/2006/customXml" ds:itemID="{224FF181-1B44-4F89-A6C0-DB385E02F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70aca6-9cb8-4276-bc8b-bef9d910f2ee"/>
    <ds:schemaRef ds:uri="cac48d98-c999-4eb6-b102-8f6f3bbb3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1464</TotalTime>
  <Words>874</Words>
  <Application>Microsoft Office PowerPoint</Application>
  <PresentationFormat>A4 Paper (210x297 mm)</PresentationFormat>
  <Paragraphs>62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Thomas</dc:creator>
  <cp:lastModifiedBy>Sam Armstrong</cp:lastModifiedBy>
  <cp:revision>75</cp:revision>
  <dcterms:created xsi:type="dcterms:W3CDTF">2023-03-07T15:16:37Z</dcterms:created>
  <dcterms:modified xsi:type="dcterms:W3CDTF">2024-10-25T08:39:36Z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0x0101003DE15A925FC063488DE0B0E813BE9DF5</vt:lpwstr>
  </property>
  <property fmtid="{D5CDD505-2E9C-101B-9397-08002B2CF9AE}" pid="3" name="MediaServiceImageTags">
    <vt:lpwstr/>
  </property>
</Properties>
</file>